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2" r:id="rId1"/>
  </p:sldMasterIdLst>
  <p:notesMasterIdLst>
    <p:notesMasterId r:id="rId10"/>
  </p:notesMasterIdLst>
  <p:sldIdLst>
    <p:sldId id="256" r:id="rId2"/>
    <p:sldId id="271" r:id="rId3"/>
    <p:sldId id="257" r:id="rId4"/>
    <p:sldId id="323" r:id="rId5"/>
    <p:sldId id="320" r:id="rId6"/>
    <p:sldId id="321" r:id="rId7"/>
    <p:sldId id="322" r:id="rId8"/>
    <p:sldId id="319" r:id="rId9"/>
  </p:sldIdLst>
  <p:sldSz cx="9144000" cy="6858000" type="screen4x3"/>
  <p:notesSz cx="6797675" cy="9926638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483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5925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6F2941AE-66F1-49D7-A012-19670FFA4D51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2FDE48E4-3CCA-4174-9E97-16D71427CED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3" r:id="rId1"/>
    <p:sldLayoutId id="2147484214" r:id="rId2"/>
    <p:sldLayoutId id="2147484215" r:id="rId3"/>
    <p:sldLayoutId id="2147484216" r:id="rId4"/>
    <p:sldLayoutId id="2147484217" r:id="rId5"/>
    <p:sldLayoutId id="2147484218" r:id="rId6"/>
    <p:sldLayoutId id="2147484219" r:id="rId7"/>
    <p:sldLayoutId id="2147484220" r:id="rId8"/>
    <p:sldLayoutId id="2147484221" r:id="rId9"/>
    <p:sldLayoutId id="2147484222" r:id="rId10"/>
    <p:sldLayoutId id="2147484223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8.jpeg"/><Relationship Id="rId4" Type="http://schemas.openxmlformats.org/officeDocument/2006/relationships/image" Target="../media/image5.jpeg"/><Relationship Id="rId9" Type="http://schemas.openxmlformats.org/officeDocument/2006/relationships/image" Target="../media/image19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19400" y="381001"/>
            <a:ext cx="5874434" cy="2209800"/>
          </a:xfrm>
        </p:spPr>
        <p:txBody>
          <a:bodyPr>
            <a:normAutofit fontScale="90000"/>
          </a:bodyPr>
          <a:lstStyle/>
          <a:p>
            <a:r>
              <a:rPr lang="ru-RU" sz="36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Администрация </a:t>
            </a:r>
            <a:r>
              <a:rPr lang="ru-RU" sz="3600" b="1" spc="50" dirty="0" err="1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Гагинского</a:t>
            </a:r>
            <a:r>
              <a:rPr lang="ru-RU" sz="36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муниципального округа</a:t>
            </a:r>
            <a:br>
              <a:rPr lang="ru-RU" sz="36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ru-RU" sz="36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886200"/>
            <a:ext cx="7550834" cy="17526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Итоги  выполнения прогноза социально-экономического развития </a:t>
            </a:r>
            <a:r>
              <a:rPr lang="ru-RU" sz="32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Гагинского</a:t>
            </a:r>
            <a:r>
              <a:rPr lang="ru-RU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муниципального округа </a:t>
            </a:r>
          </a:p>
          <a:p>
            <a:pPr algn="ctr"/>
            <a:r>
              <a:rPr lang="ru-RU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за 2025 год</a:t>
            </a:r>
            <a:endParaRPr lang="ru-RU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i (10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609600"/>
            <a:ext cx="1524000" cy="1604954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381001"/>
            <a:ext cx="8160434" cy="1371599"/>
          </a:xfrm>
        </p:spPr>
        <p:txBody>
          <a:bodyPr>
            <a:noAutofit/>
          </a:bodyPr>
          <a:lstStyle/>
          <a:p>
            <a:pPr algn="ctr"/>
            <a:r>
              <a:rPr lang="ru-RU" sz="30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Нормативно-правовая база по разработке Прогноза на 2025 год</a:t>
            </a:r>
            <a:r>
              <a:rPr lang="ru-RU" sz="30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30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ru-RU" sz="30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1295400"/>
            <a:ext cx="7550834" cy="5181600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Бюджетный  Кодекс Российской Федерации</a:t>
            </a:r>
          </a:p>
          <a:p>
            <a:pPr algn="just">
              <a:buFont typeface="Arial" pitchFamily="34" charset="0"/>
              <a:buChar char="•"/>
            </a:pPr>
            <a:r>
              <a:rPr lang="ru-RU" sz="1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ФЗ от 28 июня 2014 г. № 172-ФЗ «О стратегическом планировании в Российской Федерации»;</a:t>
            </a:r>
          </a:p>
          <a:p>
            <a:pPr algn="just">
              <a:buFont typeface="Arial" pitchFamily="34" charset="0"/>
              <a:buChar char="•"/>
            </a:pPr>
            <a:r>
              <a:rPr lang="ru-RU" sz="1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Закон  Нижегородской области от 03 марта 2015 года № 24-З «О стратегическом планировании в  Нижегородской области»;</a:t>
            </a:r>
          </a:p>
          <a:p>
            <a:pPr algn="just">
              <a:buFont typeface="Arial" pitchFamily="34" charset="0"/>
              <a:buChar char="•"/>
            </a:pPr>
            <a:r>
              <a:rPr lang="ru-RU" sz="1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Решение Совета депутатов </a:t>
            </a:r>
            <a:r>
              <a:rPr lang="ru-RU" sz="1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Гагинского</a:t>
            </a:r>
            <a:r>
              <a:rPr lang="ru-RU" sz="1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муниципального округа от 04 октября 2022 года № 21 «Об утверждении Положения о бюджетном процессе в </a:t>
            </a:r>
            <a:r>
              <a:rPr lang="ru-RU" sz="1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Гагинском</a:t>
            </a:r>
            <a:r>
              <a:rPr lang="ru-RU" sz="1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муниципальном округе НО»;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1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Постановление  Администрации </a:t>
            </a:r>
            <a:r>
              <a:rPr lang="ru-RU" sz="1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Гагинского</a:t>
            </a:r>
            <a:r>
              <a:rPr lang="ru-RU" sz="1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муниципального округа от 10.10.2023г № 1301 «О порядке разработки, корректировки, осуществления мониторинга и контроля реализации прогноза социально-экономического развития </a:t>
            </a:r>
            <a:r>
              <a:rPr lang="ru-RU" sz="1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Гагинского</a:t>
            </a:r>
            <a:r>
              <a:rPr lang="ru-RU" sz="1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муниципального округа на среднесрочный период»;</a:t>
            </a:r>
          </a:p>
          <a:p>
            <a:pPr algn="just">
              <a:buFont typeface="Arial" pitchFamily="34" charset="0"/>
              <a:buChar char="•"/>
            </a:pPr>
            <a:r>
              <a:rPr lang="ru-RU" sz="1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Распоряжение   Администрации </a:t>
            </a:r>
            <a:r>
              <a:rPr lang="ru-RU" sz="1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Гагинского</a:t>
            </a:r>
            <a:r>
              <a:rPr lang="ru-RU" sz="1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муниципального округа от 23.08.2024г № 39 «Об утверждении плана мероприятий по разработке прогноза социально-экономического развития </a:t>
            </a:r>
            <a:r>
              <a:rPr lang="ru-RU" sz="1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Гагинского</a:t>
            </a:r>
            <a:r>
              <a:rPr lang="ru-RU" sz="1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муниципального округа Нижегородской области  на среднесрочный период (на 2025 год и на плановый период 2026 и 2027 годов), бюджета </a:t>
            </a:r>
            <a:r>
              <a:rPr lang="ru-RU" sz="1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Гагинского</a:t>
            </a:r>
            <a:r>
              <a:rPr lang="ru-RU" sz="1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муниципального округа на 2025 год и на плановый период 2026 и 2027».</a:t>
            </a:r>
          </a:p>
          <a:p>
            <a:pPr algn="just"/>
            <a:endParaRPr lang="ru-RU" sz="18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9200" y="990600"/>
            <a:ext cx="7627034" cy="762000"/>
          </a:xfrm>
        </p:spPr>
        <p:txBody>
          <a:bodyPr>
            <a:noAutofit/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Основные показатели, характеризующие налогооблагаемую базу территории – основа формирования бюджета</a:t>
            </a:r>
            <a:r>
              <a:rPr lang="ru-RU" sz="30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30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ru-RU" sz="30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6800" y="1524000"/>
            <a:ext cx="7627034" cy="4953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ru-RU" sz="1400" b="1" dirty="0" smtClean="0">
                <a:solidFill>
                  <a:srgbClr val="0070C0"/>
                </a:solidFill>
                <a:latin typeface="+mj-lt"/>
              </a:rPr>
              <a:t>Отгрузка товаров собственного производства, выполнение работ,   услуг     </a:t>
            </a:r>
          </a:p>
          <a:p>
            <a:pPr>
              <a:spcBef>
                <a:spcPts val="0"/>
              </a:spcBef>
            </a:pPr>
            <a:r>
              <a:rPr lang="ru-RU" sz="1400" b="1" dirty="0" smtClean="0">
                <a:solidFill>
                  <a:srgbClr val="0070C0"/>
                </a:solidFill>
                <a:latin typeface="+mj-lt"/>
              </a:rPr>
              <a:t>                          собственными силами, в т.ч. в обработке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1400" b="1" dirty="0" smtClean="0">
              <a:solidFill>
                <a:srgbClr val="0070C0"/>
              </a:solidFill>
              <a:latin typeface="+mj-lt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b="1" dirty="0" smtClean="0">
                <a:solidFill>
                  <a:srgbClr val="0070C0"/>
                </a:solidFill>
                <a:latin typeface="+mj-lt"/>
              </a:rPr>
              <a:t>                            Валовая продукция сельского хозяйства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1400" b="1" dirty="0" smtClean="0">
              <a:solidFill>
                <a:srgbClr val="0070C0"/>
              </a:solidFill>
              <a:latin typeface="+mj-lt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ru-RU" sz="1400" b="1" dirty="0" smtClean="0">
              <a:solidFill>
                <a:srgbClr val="0070C0"/>
              </a:solidFill>
              <a:latin typeface="+mj-lt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b="1" dirty="0" smtClean="0">
                <a:solidFill>
                  <a:srgbClr val="0070C0"/>
                </a:solidFill>
                <a:latin typeface="+mj-lt"/>
              </a:rPr>
              <a:t>                            </a:t>
            </a:r>
            <a:r>
              <a:rPr lang="ru-RU" sz="1400" b="1" smtClean="0">
                <a:solidFill>
                  <a:srgbClr val="0070C0"/>
                </a:solidFill>
                <a:latin typeface="+mj-lt"/>
              </a:rPr>
              <a:t>Розничный товарооборот </a:t>
            </a:r>
            <a:r>
              <a:rPr lang="ru-RU" sz="1400" b="1" dirty="0" smtClean="0">
                <a:solidFill>
                  <a:srgbClr val="0070C0"/>
                </a:solidFill>
                <a:latin typeface="+mj-lt"/>
              </a:rPr>
              <a:t>(по кругу крупных и средних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b="1" dirty="0" smtClean="0">
                <a:solidFill>
                  <a:srgbClr val="0070C0"/>
                </a:solidFill>
                <a:latin typeface="+mj-lt"/>
              </a:rPr>
              <a:t>                            предприятий)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400" b="1" dirty="0" smtClean="0">
                <a:solidFill>
                  <a:srgbClr val="0070C0"/>
                </a:solidFill>
                <a:latin typeface="+mj-lt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400" b="1" dirty="0" smtClean="0">
                <a:solidFill>
                  <a:srgbClr val="0070C0"/>
                </a:solidFill>
                <a:latin typeface="+mj-lt"/>
              </a:rPr>
              <a:t>                              Фонд оплаты труда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1400" b="1" dirty="0" smtClean="0">
              <a:solidFill>
                <a:srgbClr val="0070C0"/>
              </a:solidFill>
              <a:latin typeface="+mj-lt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400" b="1" dirty="0" smtClean="0">
                <a:solidFill>
                  <a:srgbClr val="0070C0"/>
                </a:solidFill>
                <a:latin typeface="+mj-lt"/>
              </a:rPr>
              <a:t>              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400" b="1" dirty="0" smtClean="0">
                <a:solidFill>
                  <a:srgbClr val="0070C0"/>
                </a:solidFill>
                <a:latin typeface="+mj-lt"/>
              </a:rPr>
              <a:t>                               Численность работающих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1400" b="1" dirty="0" smtClean="0">
              <a:solidFill>
                <a:srgbClr val="0070C0"/>
              </a:solidFill>
              <a:latin typeface="+mj-lt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400" b="1" dirty="0" smtClean="0">
                <a:solidFill>
                  <a:srgbClr val="0070C0"/>
                </a:solidFill>
                <a:latin typeface="+mj-lt"/>
              </a:rPr>
              <a:t>            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400" b="1" dirty="0" smtClean="0">
                <a:solidFill>
                  <a:srgbClr val="0070C0"/>
                </a:solidFill>
                <a:latin typeface="+mj-lt"/>
              </a:rPr>
              <a:t>                               Прибыль прибыльных предприятий ( круг крупных и средних   предприятий)</a:t>
            </a:r>
          </a:p>
          <a:p>
            <a:pPr algn="just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514600"/>
            <a:ext cx="838200" cy="609600"/>
          </a:xfrm>
          <a:prstGeom prst="rect">
            <a:avLst/>
          </a:prstGeom>
          <a:noFill/>
        </p:spPr>
      </p:pic>
      <p:pic>
        <p:nvPicPr>
          <p:cNvPr id="5" name="Picture 4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600200"/>
            <a:ext cx="914400" cy="681789"/>
          </a:xfrm>
          <a:prstGeom prst="rect">
            <a:avLst/>
          </a:prstGeom>
          <a:noFill/>
        </p:spPr>
      </p:pic>
      <p:pic>
        <p:nvPicPr>
          <p:cNvPr id="6" name="Picture 6" descr="Picture backgrou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5486400"/>
            <a:ext cx="838200" cy="609600"/>
          </a:xfrm>
          <a:prstGeom prst="rect">
            <a:avLst/>
          </a:prstGeom>
          <a:noFill/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42B73C07-627C-4C0A-8C8F-05B05B20A309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"/>
              </a:ext>
            </a:extLst>
          </a:blip>
          <a:stretch>
            <a:fillRect/>
          </a:stretch>
        </p:blipFill>
        <p:spPr>
          <a:xfrm>
            <a:off x="1219200" y="3962400"/>
            <a:ext cx="838200" cy="63366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EFDA6A1-E69C-7FD3-2ED9-F84A35B7EFE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1219200" y="4648200"/>
            <a:ext cx="838200" cy="608911"/>
          </a:xfrm>
          <a:prstGeom prst="rect">
            <a:avLst/>
          </a:prstGeom>
        </p:spPr>
      </p:pic>
      <p:pic>
        <p:nvPicPr>
          <p:cNvPr id="9" name="Рисунок 8" descr="C:\Users\Пользователь\Downloads\6367339974.jpg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219200" y="3124200"/>
            <a:ext cx="99060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6800" y="228600"/>
            <a:ext cx="7627034" cy="685800"/>
          </a:xfrm>
        </p:spPr>
        <p:txBody>
          <a:bodyPr>
            <a:noAutofit/>
          </a:bodyPr>
          <a:lstStyle/>
          <a:p>
            <a:pPr algn="ctr"/>
            <a:r>
              <a:rPr lang="ru-RU" sz="30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30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3200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Динамика основных макроэкономических показателей, в % к предыдущему году</a:t>
            </a:r>
            <a:endParaRPr lang="ru-RU" sz="2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133600"/>
            <a:ext cx="8160434" cy="4343400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endParaRPr lang="ru-RU" sz="20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43000" y="1066799"/>
          <a:ext cx="7924800" cy="5736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3962400"/>
              </a:tblGrid>
              <a:tr h="36501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Прогноз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2025г</a:t>
                      </a:r>
                      <a:endParaRPr lang="ru-RU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Факт 2025г</a:t>
                      </a:r>
                      <a:endParaRPr lang="ru-RU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96241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400" b="1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Индекс потребительских цен </a:t>
                      </a:r>
                      <a:endParaRPr lang="ru-RU" sz="1400" i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424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104,5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105,3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04177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ИФО отгруженной продукции по полному кругу предприятий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935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100,3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115,0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04177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ИФО отгруженной продукции по  кругу крупных и средних организаций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424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100,6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120,2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04177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ИФО промышленного производства (обрабатывающие производства)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latin typeface="+mj-lt"/>
                      </a:endParaRPr>
                    </a:p>
                  </a:txBody>
                  <a:tcPr/>
                </a:tc>
              </a:tr>
              <a:tr h="2424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98,7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51,0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469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ИФО сельскохозяйственного производства (все категории хозяйств)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latin typeface="+mj-lt"/>
                      </a:endParaRPr>
                    </a:p>
                  </a:txBody>
                  <a:tcPr/>
                </a:tc>
              </a:tr>
              <a:tr h="2424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100,7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105,1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04177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ИФО оборота розничной торговли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latin typeface="+mj-lt"/>
                      </a:endParaRPr>
                    </a:p>
                  </a:txBody>
                  <a:tcPr/>
                </a:tc>
              </a:tr>
              <a:tr h="2424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105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103,7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5805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Темп роста фонда оплаты труда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24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112,9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112,1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5057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Реальная заработная плата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8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108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108,3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4246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Темп роста прибыли прибыльных организаций (крупные и средние)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893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105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164,5</a:t>
                      </a:r>
                      <a:endParaRPr lang="ru-RU" sz="1400" b="1" i="1" dirty="0">
                        <a:solidFill>
                          <a:srgbClr val="7030A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543800" cy="563562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Выполнение показателей Прогноза </a:t>
            </a:r>
            <a:endParaRPr lang="ru-RU" sz="3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66800" y="920182"/>
          <a:ext cx="7848602" cy="5333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2309"/>
                <a:gridCol w="589491"/>
                <a:gridCol w="796331"/>
                <a:gridCol w="769900"/>
                <a:gridCol w="1000870"/>
                <a:gridCol w="846890"/>
                <a:gridCol w="772451"/>
                <a:gridCol w="690360"/>
              </a:tblGrid>
              <a:tr h="79435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П</a:t>
                      </a:r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оказатели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Ед.изм</a:t>
                      </a:r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Факт </a:t>
                      </a:r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2024г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Прогноз </a:t>
                      </a:r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2025г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Факт </a:t>
                      </a:r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2025г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% исполнения прогноза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% к </a:t>
                      </a:r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2024г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300" b="1" i="0" u="none" strike="noStrike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106242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1.Отгружено товаров собственного производства, выполнено работ, оказано услуг, всего (полный круг предприятий)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млн.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2643,3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2284,5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3750,9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164,2%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141,9%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4530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в % к предыдущему году в сопоставимых ценах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123,9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100,3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115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14,7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  <a:tr h="52610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 т.ч. Обрабатывающие производства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млн.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228,71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362,8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124,4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34,3%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54,4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52761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в % к предыдущему году в сопоставимых ценах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56,6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98,7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47,7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122103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2.Отгружено товаров собственного производства, выполнено работ, оказано услуг, всего (круг крупных и средних предприятий)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млн.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2620,7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1402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3315,2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236,5%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126,5%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4530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в % к предыдущему году в сопоставимых ценах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203,5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100,6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120,2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19,6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 rot="5400000" flipH="1" flipV="1">
            <a:off x="8267700" y="2324100"/>
            <a:ext cx="5334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8382000" y="3505200"/>
            <a:ext cx="4572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 flipH="1" flipV="1">
            <a:off x="8343900" y="4762500"/>
            <a:ext cx="5334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487362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Выполнение показателей Прогноза </a:t>
            </a:r>
            <a:endParaRPr lang="ru-RU" sz="3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66800" y="762000"/>
          <a:ext cx="8077201" cy="5586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601390"/>
                <a:gridCol w="807221"/>
                <a:gridCol w="871957"/>
                <a:gridCol w="992242"/>
                <a:gridCol w="828201"/>
                <a:gridCol w="736489"/>
                <a:gridCol w="725101"/>
              </a:tblGrid>
              <a:tr h="8382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П</a:t>
                      </a:r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оказатели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Ед.изм</a:t>
                      </a:r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Факт </a:t>
                      </a:r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2024г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Прогноз </a:t>
                      </a:r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2025г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Факт </a:t>
                      </a:r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2025г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% исполнения прогноза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% к </a:t>
                      </a:r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2024г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300" b="1" i="0" u="none" strike="noStrike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45720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3.Валовая продукция с/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хоз-ва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(все категории)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млн.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3471,1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3240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3923,7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121,1%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113,0%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45446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в % к предыдущему году в сопоставимых ценах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98,2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100,7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105,1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4,4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45993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 т.ч.Валовая продукция с/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хоз-ва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(общественный сектор 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млн.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2745,4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3145,4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121,0%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114,6%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48261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в % к предыдущему году в сопоставимых ценах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98,1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101,3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106,5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5,2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1" u="none" strike="noStrike" dirty="0">
                        <a:solidFill>
                          <a:srgbClr val="7030A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77277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 т.ч.Валовая продукция с/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хоз-ва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ЛПХ)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млн.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718,3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626,4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768,6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122,7%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107,0%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58619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в % к предыдущему году в сопоставимых ценах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98,5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99,4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0,9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48261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4.Объем розничного товарооборота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(по крупным и средним предприятиям)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млн.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699,5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698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755,7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108,3%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108,0%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1" u="none" strike="noStrike" dirty="0">
                        <a:solidFill>
                          <a:srgbClr val="7030A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48261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в % к предыдущему году в сопоставимых ценах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110,3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105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103,7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-1,3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1" u="none" strike="noStrike" dirty="0">
                        <a:solidFill>
                          <a:srgbClr val="7030A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cxnSp>
        <p:nvCxnSpPr>
          <p:cNvPr id="10" name="Прямая со стрелкой 9"/>
          <p:cNvCxnSpPr/>
          <p:nvPr/>
        </p:nvCxnSpPr>
        <p:spPr>
          <a:xfrm flipV="1">
            <a:off x="8458200" y="5105400"/>
            <a:ext cx="5334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8458200" y="1600200"/>
            <a:ext cx="5334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8534400" y="2590800"/>
            <a:ext cx="5334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8534400" y="3733800"/>
            <a:ext cx="5334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9248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Выполнение показателей Прогноза </a:t>
            </a:r>
            <a:endParaRPr lang="ru-RU" sz="3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66800" y="838201"/>
          <a:ext cx="7924800" cy="5709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609600"/>
                <a:gridCol w="952832"/>
                <a:gridCol w="826635"/>
                <a:gridCol w="1074626"/>
                <a:gridCol w="909299"/>
                <a:gridCol w="897748"/>
                <a:gridCol w="672860"/>
              </a:tblGrid>
              <a:tr h="70166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П</a:t>
                      </a:r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оказатели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Ед.изм</a:t>
                      </a:r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Факт </a:t>
                      </a:r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2024г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Прогноз </a:t>
                      </a:r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2025г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Факт </a:t>
                      </a:r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2025г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% исполнения прогноза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% к </a:t>
                      </a:r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2025г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300" b="1" i="0" u="none" strike="noStrike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59373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 ФОТ-всего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млн.руб.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1228,2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1408,2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1377,3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97,8%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112,1%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6096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в.т.ч. Бюджетный фонд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1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млн.руб.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629,7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702,9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678,7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96,6%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107,8%</a:t>
                      </a:r>
                      <a:endParaRPr lang="ru-RU" sz="12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68580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 Численность-всего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чел.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2239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2296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2202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95,9%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98,3%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60960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в т.ч бюджетники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чел.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1170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1188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1159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97,6%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99,1%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60960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 Среднемесячная з/п-всего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45712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51111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52123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102,0%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114,0%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60960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в т.ч бюджетники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44852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49584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48802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98,4%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108,8%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  <a:tr h="80316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Прибыль прибыльных предприятий (по кругу крупных и средних предприятий)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млн.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662,3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346,5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1089,3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314,4%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164,5%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 rot="5400000">
            <a:off x="8534400" y="2819400"/>
            <a:ext cx="4572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8572500" y="5448300"/>
            <a:ext cx="457200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 flipH="1" flipV="1">
            <a:off x="8343900" y="4152900"/>
            <a:ext cx="457200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8534400" y="1600200"/>
            <a:ext cx="4572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5867400"/>
            <a:ext cx="54864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2026 год</a:t>
            </a:r>
            <a:endParaRPr lang="ru-RU" sz="2400" b="1" dirty="0">
              <a:solidFill>
                <a:srgbClr val="7030A0"/>
              </a:solidFill>
            </a:endParaRPr>
          </a:p>
        </p:txBody>
      </p:sp>
      <p:pic>
        <p:nvPicPr>
          <p:cNvPr id="8" name="Рисунок 7" descr="районная администрация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0794" r="10794"/>
          <a:stretch>
            <a:fillRect/>
          </a:stretch>
        </p:blipFill>
        <p:spPr>
          <a:xfrm>
            <a:off x="609600" y="457200"/>
            <a:ext cx="8229600" cy="55626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4156</TotalTime>
  <Words>720</Words>
  <PresentationFormat>Экран (4:3)</PresentationFormat>
  <Paragraphs>230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Администрация Гагинского муниципального округа </vt:lpstr>
      <vt:lpstr>Нормативно-правовая база по разработке Прогноза на 2025 год </vt:lpstr>
      <vt:lpstr>Основные показатели, характеризующие налогооблагаемую базу территории – основа формирования бюджета </vt:lpstr>
      <vt:lpstr>  Динамика основных макроэкономических показателей, в % к предыдущему году</vt:lpstr>
      <vt:lpstr>Выполнение показателей Прогноза </vt:lpstr>
      <vt:lpstr>Выполнение показателей Прогноза </vt:lpstr>
      <vt:lpstr>Выполнение показателей Прогноза </vt:lpstr>
      <vt:lpstr>2026 год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Администрация Гагинского муниципального округа </dc:title>
  <dc:creator>Елена</dc:creator>
  <cp:lastModifiedBy>1</cp:lastModifiedBy>
  <cp:revision>332</cp:revision>
  <dcterms:created xsi:type="dcterms:W3CDTF">2023-04-19T13:31:16Z</dcterms:created>
  <dcterms:modified xsi:type="dcterms:W3CDTF">2026-05-28T10:38:26Z</dcterms:modified>
</cp:coreProperties>
</file>